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58" r:id="rId2"/>
  </p:sldMasterIdLst>
  <p:notesMasterIdLst>
    <p:notesMasterId r:id="rId16"/>
  </p:notesMasterIdLst>
  <p:handoutMasterIdLst>
    <p:handoutMasterId r:id="rId17"/>
  </p:handoutMasterIdLst>
  <p:sldIdLst>
    <p:sldId id="256" r:id="rId3"/>
    <p:sldId id="302" r:id="rId4"/>
    <p:sldId id="290" r:id="rId5"/>
    <p:sldId id="295" r:id="rId6"/>
    <p:sldId id="296" r:id="rId7"/>
    <p:sldId id="297" r:id="rId8"/>
    <p:sldId id="298" r:id="rId9"/>
    <p:sldId id="299" r:id="rId10"/>
    <p:sldId id="276" r:id="rId11"/>
    <p:sldId id="286" r:id="rId12"/>
    <p:sldId id="280" r:id="rId13"/>
    <p:sldId id="300" r:id="rId14"/>
    <p:sldId id="301" r:id="rId15"/>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5" pos="5119" userDrawn="1">
          <p15:clr>
            <a:srgbClr val="A4A3A4"/>
          </p15:clr>
        </p15:guide>
        <p15:guide id="6" pos="1343" userDrawn="1">
          <p15:clr>
            <a:srgbClr val="A4A3A4"/>
          </p15:clr>
        </p15:guide>
        <p15:guide id="7" pos="3840" userDrawn="1">
          <p15:clr>
            <a:srgbClr val="A4A3A4"/>
          </p15:clr>
        </p15:guide>
        <p15:guide id="8" pos="1007"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CFCFC"/>
    <a:srgbClr val="656565"/>
    <a:srgbClr val="672167"/>
    <a:srgbClr val="2D2D2B"/>
    <a:srgbClr val="3D07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howGuides="1">
      <p:cViewPr varScale="1">
        <p:scale>
          <a:sx n="112" d="100"/>
          <a:sy n="112" d="100"/>
        </p:scale>
        <p:origin x="432" y="78"/>
      </p:cViewPr>
      <p:guideLst>
        <p:guide orient="horz" pos="2160"/>
        <p:guide pos="5119"/>
        <p:guide pos="1343"/>
        <p:guide pos="3840"/>
        <p:guide pos="1007"/>
      </p:guideLst>
    </p:cSldViewPr>
  </p:slideViewPr>
  <p:notesTextViewPr>
    <p:cViewPr>
      <p:scale>
        <a:sx n="1" d="1"/>
        <a:sy n="1" d="1"/>
      </p:scale>
      <p:origin x="0" y="0"/>
    </p:cViewPr>
  </p:notesTextViewPr>
  <p:notesViewPr>
    <p:cSldViewPr showGuides="1">
      <p:cViewPr varScale="1">
        <p:scale>
          <a:sx n="63" d="100"/>
          <a:sy n="63" d="100"/>
        </p:scale>
        <p:origin x="2838" y="108"/>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BDB7646E-8811-423A-9C42-2CBFADA00A96}" type="datetimeFigureOut">
              <a:rPr lang="en-US" smtClean="0"/>
              <a:t>9/20/2021</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04360E59-1627-4404-ACC5-51C744AB0F27}" type="slidenum">
              <a:rPr lang="en-US" smtClean="0"/>
              <a:t>‹#›</a:t>
            </a:fld>
            <a:endParaRPr lang="en-US"/>
          </a:p>
        </p:txBody>
      </p:sp>
    </p:spTree>
    <p:extLst>
      <p:ext uri="{BB962C8B-B14F-4D97-AF65-F5344CB8AC3E}">
        <p14:creationId xmlns:p14="http://schemas.microsoft.com/office/powerpoint/2010/main" val="516225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solidFill>
                  <a:schemeClr val="tx1"/>
                </a:solidFill>
              </a:defRPr>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solidFill>
                  <a:schemeClr val="tx1"/>
                </a:solidFill>
              </a:defRPr>
            </a:lvl1pPr>
          </a:lstStyle>
          <a:p>
            <a:fld id="{D677E230-58DD-43ED-96A1-552DDAB53532}" type="datetimeFigureOut">
              <a:rPr lang="en-US" smtClean="0"/>
              <a:pPr/>
              <a:t>9/20/2021</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solidFill>
                  <a:schemeClr val="tx1"/>
                </a:solidFill>
              </a:defRPr>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solidFill>
                  <a:schemeClr val="tx1"/>
                </a:solidFill>
              </a:defRPr>
            </a:lvl1pPr>
          </a:lstStyle>
          <a:p>
            <a:fld id="{841221E5-7225-48EB-A4EE-420E7BFCF705}" type="slidenum">
              <a:rPr lang="en-US" smtClean="0"/>
              <a:pPr/>
              <a:t>‹#›</a:t>
            </a:fld>
            <a:endParaRPr lang="en-US"/>
          </a:p>
        </p:txBody>
      </p:sp>
    </p:spTree>
    <p:extLst>
      <p:ext uri="{BB962C8B-B14F-4D97-AF65-F5344CB8AC3E}">
        <p14:creationId xmlns:p14="http://schemas.microsoft.com/office/powerpoint/2010/main" val="1556669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b="1" spc="-50" baseline="0">
                <a:solidFill>
                  <a:schemeClr val="tx1">
                    <a:lumMod val="85000"/>
                    <a:lumOff val="15000"/>
                  </a:schemeClr>
                </a:solidFill>
                <a:latin typeface="+mn-lt"/>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3636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C6F8EA-316C-41DE-B9A4-EDCC3A85ED9A}" type="datetimeFigureOut">
              <a:rPr lang="en-US" smtClean="0"/>
              <a:pPr/>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1BBB0-96F0-4077-A278-0F3FB5C104D3}" type="slidenum">
              <a:rPr lang="en-US" smtClean="0"/>
              <a:pPr/>
              <a:t>‹#›</a:t>
            </a:fld>
            <a:endParaRPr lang="en-US"/>
          </a:p>
        </p:txBody>
      </p:sp>
    </p:spTree>
    <p:extLst>
      <p:ext uri="{BB962C8B-B14F-4D97-AF65-F5344CB8AC3E}">
        <p14:creationId xmlns:p14="http://schemas.microsoft.com/office/powerpoint/2010/main" val="4086703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0C3B8-4D75-4350-8630-FBFA7196EB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CB28D1-E25D-4418-85E9-F9EADA762D44}"/>
              </a:ext>
            </a:extLst>
          </p:cNvPr>
          <p:cNvSpPr>
            <a:spLocks noGrp="1"/>
          </p:cNvSpPr>
          <p:nvPr>
            <p:ph type="dt" sz="half" idx="10"/>
          </p:nvPr>
        </p:nvSpPr>
        <p:spPr/>
        <p:txBody>
          <a:bodyPr/>
          <a:lstStyle/>
          <a:p>
            <a:fld id="{C2C6F8EA-316C-41DE-B9A4-EDCC3A85ED9A}" type="datetimeFigureOut">
              <a:rPr lang="en-US" smtClean="0"/>
              <a:pPr/>
              <a:t>9/20/2021</a:t>
            </a:fld>
            <a:endParaRPr lang="en-US"/>
          </a:p>
        </p:txBody>
      </p:sp>
      <p:sp>
        <p:nvSpPr>
          <p:cNvPr id="4" name="Footer Placeholder 3">
            <a:extLst>
              <a:ext uri="{FF2B5EF4-FFF2-40B4-BE49-F238E27FC236}">
                <a16:creationId xmlns:a16="http://schemas.microsoft.com/office/drawing/2014/main" id="{11FF8497-C495-461C-B599-30BF16BC140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F72C222-B3B6-41D3-890A-8ED14C7953DB}"/>
              </a:ext>
            </a:extLst>
          </p:cNvPr>
          <p:cNvSpPr>
            <a:spLocks noGrp="1"/>
          </p:cNvSpPr>
          <p:nvPr>
            <p:ph type="sldNum" sz="quarter" idx="12"/>
          </p:nvPr>
        </p:nvSpPr>
        <p:spPr/>
        <p:txBody>
          <a:bodyPr/>
          <a:lstStyle/>
          <a:p>
            <a:fld id="{7DC1BBB0-96F0-4077-A278-0F3FB5C104D3}" type="slidenum">
              <a:rPr lang="en-US" smtClean="0"/>
              <a:pPr/>
              <a:t>‹#›</a:t>
            </a:fld>
            <a:endParaRPr lang="en-US"/>
          </a:p>
        </p:txBody>
      </p:sp>
    </p:spTree>
    <p:extLst>
      <p:ext uri="{BB962C8B-B14F-4D97-AF65-F5344CB8AC3E}">
        <p14:creationId xmlns:p14="http://schemas.microsoft.com/office/powerpoint/2010/main" val="3448915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AE9C528-AAFA-4186-AC2F-DB70965EFF08}"/>
              </a:ext>
            </a:extLst>
          </p:cNvPr>
          <p:cNvSpPr/>
          <p:nvPr userDrawn="1"/>
        </p:nvSpPr>
        <p:spPr>
          <a:xfrm>
            <a:off x="1154083" y="1737360"/>
            <a:ext cx="10058400" cy="3851880"/>
          </a:xfrm>
          <a:prstGeom prst="rect">
            <a:avLst/>
          </a:prstGeom>
          <a:solidFill>
            <a:srgbClr val="FCFCFC">
              <a:alpha val="50000"/>
            </a:srgbClr>
          </a:solidFill>
          <a:ln>
            <a:no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210886" y="1844824"/>
            <a:ext cx="10058400" cy="4023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Tree>
    <p:extLst>
      <p:ext uri="{BB962C8B-B14F-4D97-AF65-F5344CB8AC3E}">
        <p14:creationId xmlns:p14="http://schemas.microsoft.com/office/powerpoint/2010/main" val="1085612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B65B5E-3276-453C-B00A-ECBF1AD44424}"/>
              </a:ext>
            </a:extLst>
          </p:cNvPr>
          <p:cNvSpPr/>
          <p:nvPr userDrawn="1"/>
        </p:nvSpPr>
        <p:spPr>
          <a:xfrm>
            <a:off x="1199456" y="1737360"/>
            <a:ext cx="10058400" cy="3851880"/>
          </a:xfrm>
          <a:prstGeom prst="rect">
            <a:avLst/>
          </a:prstGeom>
          <a:solidFill>
            <a:srgbClr val="FCFCFC">
              <a:alpha val="50000"/>
            </a:srgbClr>
          </a:solidFill>
          <a:ln>
            <a:no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a:xfrm>
            <a:off x="1097280" y="286603"/>
            <a:ext cx="10058400" cy="1450757"/>
          </a:xfrm>
        </p:spPr>
        <p:txBody>
          <a:bodyPr/>
          <a:lstStyle>
            <a:lvl1pPr>
              <a:defRPr b="1">
                <a:latin typeface="+mn-lt"/>
              </a:defRPr>
            </a:lvl1pPr>
          </a:lstStyle>
          <a:p>
            <a:r>
              <a:rPr lang="en-US" dirty="0"/>
              <a:t>Click to edit Master title style</a:t>
            </a:r>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C6F8EA-316C-41DE-B9A4-EDCC3A85ED9A}" type="datetimeFigureOut">
              <a:rPr lang="en-US" smtClean="0"/>
              <a:pPr/>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C1BBB0-96F0-4077-A278-0F3FB5C104D3}" type="slidenum">
              <a:rPr lang="en-US" smtClean="0"/>
              <a:pPr/>
              <a:t>‹#›</a:t>
            </a:fld>
            <a:endParaRPr lang="en-US"/>
          </a:p>
        </p:txBody>
      </p:sp>
    </p:spTree>
    <p:extLst>
      <p:ext uri="{BB962C8B-B14F-4D97-AF65-F5344CB8AC3E}">
        <p14:creationId xmlns:p14="http://schemas.microsoft.com/office/powerpoint/2010/main" val="2788992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A385956-D5D4-4B58-82DE-A6F788966C3E}"/>
              </a:ext>
            </a:extLst>
          </p:cNvPr>
          <p:cNvSpPr/>
          <p:nvPr userDrawn="1"/>
        </p:nvSpPr>
        <p:spPr>
          <a:xfrm>
            <a:off x="1199456" y="1737360"/>
            <a:ext cx="10058400" cy="3851880"/>
          </a:xfrm>
          <a:prstGeom prst="rect">
            <a:avLst/>
          </a:prstGeom>
          <a:solidFill>
            <a:srgbClr val="FCFCFC">
              <a:alpha val="50000"/>
            </a:srgbClr>
          </a:solidFill>
          <a:ln>
            <a:no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C2C6F8EA-316C-41DE-B9A4-EDCC3A85ED9A}" type="datetimeFigureOut">
              <a:rPr lang="en-US" smtClean="0"/>
              <a:pPr/>
              <a:t>9/20/2021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C1BBB0-96F0-4077-A278-0F3FB5C104D3}" type="slidenum">
              <a:rPr lang="en-US" smtClean="0"/>
              <a:pPr/>
              <a:t>‹#›</a:t>
            </a:fld>
            <a:endParaRPr lang="en-US"/>
          </a:p>
        </p:txBody>
      </p:sp>
    </p:spTree>
    <p:extLst>
      <p:ext uri="{BB962C8B-B14F-4D97-AF65-F5344CB8AC3E}">
        <p14:creationId xmlns:p14="http://schemas.microsoft.com/office/powerpoint/2010/main" val="1022661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2C6F8EA-316C-41DE-B9A4-EDCC3A85ED9A}" type="datetimeFigureOut">
              <a:rPr lang="en-US" smtClean="0"/>
              <a:pPr/>
              <a:t>9/20/2021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C1BBB0-96F0-4077-A278-0F3FB5C104D3}" type="slidenum">
              <a:rPr lang="en-US" smtClean="0"/>
              <a:pPr/>
              <a:t>‹#›</a:t>
            </a:fld>
            <a:endParaRPr lang="en-US"/>
          </a:p>
        </p:txBody>
      </p:sp>
      <p:sp>
        <p:nvSpPr>
          <p:cNvPr id="6" name="Rectangle 5">
            <a:extLst>
              <a:ext uri="{FF2B5EF4-FFF2-40B4-BE49-F238E27FC236}">
                <a16:creationId xmlns:a16="http://schemas.microsoft.com/office/drawing/2014/main" id="{DCD39FDC-197E-4407-A09B-6123D08242B8}"/>
              </a:ext>
            </a:extLst>
          </p:cNvPr>
          <p:cNvSpPr/>
          <p:nvPr userDrawn="1"/>
        </p:nvSpPr>
        <p:spPr>
          <a:xfrm>
            <a:off x="1199456" y="1737360"/>
            <a:ext cx="10058400" cy="3851880"/>
          </a:xfrm>
          <a:prstGeom prst="rect">
            <a:avLst/>
          </a:prstGeom>
          <a:solidFill>
            <a:srgbClr val="FCFCFC">
              <a:alpha val="50000"/>
            </a:srgbClr>
          </a:solidFill>
          <a:ln>
            <a:no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0107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2C6F8EA-316C-41DE-B9A4-EDCC3A85ED9A}" type="datetimeFigureOut">
              <a:rPr lang="en-US" smtClean="0"/>
              <a:pPr/>
              <a:t>9/20/2021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7DC1BBB0-96F0-4077-A278-0F3FB5C104D3}" type="slidenum">
              <a:rPr lang="en-US" smtClean="0"/>
              <a:pPr/>
              <a:t>‹#›</a:t>
            </a:fld>
            <a:endParaRPr lang="en-US"/>
          </a:p>
        </p:txBody>
      </p:sp>
    </p:spTree>
    <p:extLst>
      <p:ext uri="{BB962C8B-B14F-4D97-AF65-F5344CB8AC3E}">
        <p14:creationId xmlns:p14="http://schemas.microsoft.com/office/powerpoint/2010/main" val="2881582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gradFill flip="none" rotWithShape="1">
            <a:gsLst>
              <a:gs pos="17000">
                <a:srgbClr val="3D0773"/>
              </a:gs>
              <a:gs pos="0">
                <a:srgbClr val="7030A0"/>
              </a:gs>
              <a:gs pos="34000">
                <a:srgbClr val="672167"/>
              </a:gs>
              <a:gs pos="70000">
                <a:srgbClr val="3D0773"/>
              </a:gs>
              <a:gs pos="100000">
                <a:srgbClr val="7030A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2C6F8EA-316C-41DE-B9A4-EDCC3A85ED9A}" type="datetimeFigureOut">
              <a:rPr lang="en-US" smtClean="0"/>
              <a:pPr/>
              <a:t>9/20/2021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DC1BBB0-96F0-4077-A278-0F3FB5C104D3}" type="slidenum">
              <a:rPr lang="en-US" smtClean="0"/>
              <a:pPr/>
              <a:t>‹#›</a:t>
            </a:fld>
            <a:endParaRPr lang="en-US"/>
          </a:p>
        </p:txBody>
      </p:sp>
    </p:spTree>
    <p:extLst>
      <p:ext uri="{BB962C8B-B14F-4D97-AF65-F5344CB8AC3E}">
        <p14:creationId xmlns:p14="http://schemas.microsoft.com/office/powerpoint/2010/main" val="687409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C6F8EA-316C-41DE-B9A4-EDCC3A85ED9A}" type="datetimeFigureOut">
              <a:rPr lang="en-US" smtClean="0"/>
              <a:pPr/>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C1BBB0-96F0-4077-A278-0F3FB5C104D3}" type="slidenum">
              <a:rPr lang="en-US" smtClean="0"/>
              <a:pPr/>
              <a:t>‹#›</a:t>
            </a:fld>
            <a:endParaRPr lang="en-US"/>
          </a:p>
        </p:txBody>
      </p:sp>
    </p:spTree>
    <p:extLst>
      <p:ext uri="{BB962C8B-B14F-4D97-AF65-F5344CB8AC3E}">
        <p14:creationId xmlns:p14="http://schemas.microsoft.com/office/powerpoint/2010/main" val="822397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C6F8EA-316C-41DE-B9A4-EDCC3A85ED9A}" type="datetimeFigureOut">
              <a:rPr lang="en-US" smtClean="0"/>
              <a:pPr/>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1BBB0-96F0-4077-A278-0F3FB5C104D3}" type="slidenum">
              <a:rPr lang="en-US" smtClean="0"/>
              <a:pPr/>
              <a:t>‹#›</a:t>
            </a:fld>
            <a:endParaRPr lang="en-US"/>
          </a:p>
        </p:txBody>
      </p:sp>
    </p:spTree>
    <p:extLst>
      <p:ext uri="{BB962C8B-B14F-4D97-AF65-F5344CB8AC3E}">
        <p14:creationId xmlns:p14="http://schemas.microsoft.com/office/powerpoint/2010/main" val="2919840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2.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A picture containing tree, outdoor, valley, nature&#10;&#10;Description automatically generated">
            <a:extLst>
              <a:ext uri="{FF2B5EF4-FFF2-40B4-BE49-F238E27FC236}">
                <a16:creationId xmlns:a16="http://schemas.microsoft.com/office/drawing/2014/main" id="{B71930C3-C9CD-4934-80E6-C9AD06EA74E3}"/>
              </a:ext>
            </a:extLst>
          </p:cNvPr>
          <p:cNvPicPr>
            <a:picLocks noChangeAspect="1"/>
          </p:cNvPicPr>
          <p:nvPr userDrawn="1"/>
        </p:nvPicPr>
        <p:blipFill>
          <a:blip r:embed="rId13">
            <a:extLst>
              <a:ext uri="{BEBA8EAE-BF5A-486C-A8C5-ECC9F3942E4B}">
                <a14:imgProps xmlns:a14="http://schemas.microsoft.com/office/drawing/2010/main">
                  <a14:imgLayer r:embed="rId14">
                    <a14:imgEffect>
                      <a14:brightnessContrast bright="40000"/>
                    </a14:imgEffect>
                  </a14:imgLayer>
                </a14:imgProps>
              </a:ext>
              <a:ext uri="{28A0092B-C50C-407E-A947-70E740481C1C}">
                <a14:useLocalDpi xmlns:a14="http://schemas.microsoft.com/office/drawing/2010/main" val="0"/>
              </a:ext>
            </a:extLst>
          </a:blip>
          <a:stretch>
            <a:fillRect/>
          </a:stretch>
        </p:blipFill>
        <p:spPr>
          <a:xfrm>
            <a:off x="-456728" y="0"/>
            <a:ext cx="12894373" cy="9664484"/>
          </a:xfrm>
          <a:prstGeom prst="rect">
            <a:avLst/>
          </a:prstGeom>
        </p:spPr>
      </p:pic>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2C6F8EA-316C-41DE-B9A4-EDCC3A85ED9A}" type="datetimeFigureOut">
              <a:rPr lang="en-US" smtClean="0"/>
              <a:pPr/>
              <a:t>9/20/2021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DC1BBB0-96F0-4077-A278-0F3FB5C104D3}"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4FCED5DE-CE1B-4533-B037-C1E85EEA26FE}"/>
              </a:ext>
            </a:extLst>
          </p:cNvPr>
          <p:cNvSpPr/>
          <p:nvPr userDrawn="1"/>
        </p:nvSpPr>
        <p:spPr>
          <a:xfrm>
            <a:off x="3175" y="6396316"/>
            <a:ext cx="12188825" cy="457200"/>
          </a:xfrm>
          <a:prstGeom prst="rect">
            <a:avLst/>
          </a:prstGeom>
          <a:gradFill>
            <a:gsLst>
              <a:gs pos="17000">
                <a:srgbClr val="3D0773"/>
              </a:gs>
              <a:gs pos="0">
                <a:srgbClr val="7030A0"/>
              </a:gs>
              <a:gs pos="34000">
                <a:srgbClr val="656565"/>
              </a:gs>
              <a:gs pos="70000">
                <a:srgbClr val="3D0773"/>
              </a:gs>
              <a:gs pos="100000">
                <a:srgbClr val="7030A0"/>
              </a:gs>
            </a:gsLst>
            <a:path path="circle">
              <a:fillToRect l="100000" t="100000" r="100000" b="100000"/>
            </a:path>
          </a:gra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64564FBF-03E8-41F4-9AB2-B00AC72F3842}"/>
              </a:ext>
            </a:extLst>
          </p:cNvPr>
          <p:cNvSpPr/>
          <p:nvPr userDrawn="1"/>
        </p:nvSpPr>
        <p:spPr>
          <a:xfrm>
            <a:off x="15" y="6334316"/>
            <a:ext cx="12188825" cy="64008"/>
          </a:xfrm>
          <a:prstGeom prst="rect">
            <a:avLst/>
          </a:prstGeom>
          <a:solidFill>
            <a:srgbClr val="2D2D2B"/>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8" name="Object 7">
            <a:extLst>
              <a:ext uri="{FF2B5EF4-FFF2-40B4-BE49-F238E27FC236}">
                <a16:creationId xmlns:a16="http://schemas.microsoft.com/office/drawing/2014/main" id="{63AC7440-8FDD-4F17-BB8D-338736246B66}"/>
              </a:ext>
            </a:extLst>
          </p:cNvPr>
          <p:cNvGraphicFramePr>
            <a:graphicFrameLocks noChangeAspect="1"/>
          </p:cNvGraphicFramePr>
          <p:nvPr userDrawn="1">
            <p:extLst>
              <p:ext uri="{D42A27DB-BD31-4B8C-83A1-F6EECF244321}">
                <p14:modId xmlns:p14="http://schemas.microsoft.com/office/powerpoint/2010/main" val="30306673"/>
              </p:ext>
            </p:extLst>
          </p:nvPr>
        </p:nvGraphicFramePr>
        <p:xfrm>
          <a:off x="8538741" y="5251906"/>
          <a:ext cx="2723433" cy="931289"/>
        </p:xfrm>
        <a:graphic>
          <a:graphicData uri="http://schemas.openxmlformats.org/presentationml/2006/ole">
            <mc:AlternateContent xmlns:mc="http://schemas.openxmlformats.org/markup-compatibility/2006">
              <mc:Choice xmlns:v="urn:schemas-microsoft-com:vml" Requires="v">
                <p:oleObj name="Image" r:id="rId15" imgW="4419000" imgH="1510920" progId="Photoshop.Image.7">
                  <p:embed/>
                </p:oleObj>
              </mc:Choice>
              <mc:Fallback>
                <p:oleObj name="Image" r:id="rId15" imgW="4419000" imgH="1510920" progId="Photoshop.Image.7">
                  <p:embed/>
                  <p:pic>
                    <p:nvPicPr>
                      <p:cNvPr id="0" name=""/>
                      <p:cNvPicPr/>
                      <p:nvPr/>
                    </p:nvPicPr>
                    <p:blipFill>
                      <a:blip r:embed="rId16"/>
                      <a:stretch>
                        <a:fillRect/>
                      </a:stretch>
                    </p:blipFill>
                    <p:spPr>
                      <a:xfrm>
                        <a:off x="8538741" y="5251906"/>
                        <a:ext cx="2723433" cy="931289"/>
                      </a:xfrm>
                      <a:prstGeom prst="rect">
                        <a:avLst/>
                      </a:prstGeom>
                    </p:spPr>
                  </p:pic>
                </p:oleObj>
              </mc:Fallback>
            </mc:AlternateContent>
          </a:graphicData>
        </a:graphic>
      </p:graphicFrame>
      <p:sp>
        <p:nvSpPr>
          <p:cNvPr id="14" name="Footer Placeholder 4">
            <a:extLst>
              <a:ext uri="{FF2B5EF4-FFF2-40B4-BE49-F238E27FC236}">
                <a16:creationId xmlns:a16="http://schemas.microsoft.com/office/drawing/2014/main" id="{C9842B44-9F33-4535-9AEA-8E642AEE57BA}"/>
              </a:ext>
            </a:extLst>
          </p:cNvPr>
          <p:cNvSpPr txBox="1">
            <a:spLocks/>
          </p:cNvSpPr>
          <p:nvPr userDrawn="1"/>
        </p:nvSpPr>
        <p:spPr>
          <a:xfrm>
            <a:off x="7536160" y="6334316"/>
            <a:ext cx="4536504" cy="429133"/>
          </a:xfrm>
          <a:prstGeom prst="rect">
            <a:avLst/>
          </a:prstGeom>
        </p:spPr>
        <p:txBody>
          <a:bodyPr/>
          <a:lstStyle>
            <a:defPPr>
              <a:defRPr lang="en-US"/>
            </a:defPPr>
            <a:lvl1pPr marL="0" algn="l" defTabSz="457200" rtl="0" eaLnBrk="1" latinLnBrk="0" hangingPunct="1">
              <a:defRPr sz="2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FCFCFC"/>
                </a:solidFill>
              </a:rPr>
              <a:t>OTC: TINO taminominerals.ca</a:t>
            </a:r>
          </a:p>
        </p:txBody>
      </p:sp>
      <p:sp>
        <p:nvSpPr>
          <p:cNvPr id="15" name="Slide Number Placeholder 5">
            <a:extLst>
              <a:ext uri="{FF2B5EF4-FFF2-40B4-BE49-F238E27FC236}">
                <a16:creationId xmlns:a16="http://schemas.microsoft.com/office/drawing/2014/main" id="{F9B17455-3ABF-4DEE-B3E6-8127ED835A2E}"/>
              </a:ext>
            </a:extLst>
          </p:cNvPr>
          <p:cNvSpPr txBox="1">
            <a:spLocks/>
          </p:cNvSpPr>
          <p:nvPr userDrawn="1"/>
        </p:nvSpPr>
        <p:spPr>
          <a:xfrm>
            <a:off x="1017857" y="6426695"/>
            <a:ext cx="1258316" cy="291804"/>
          </a:xfrm>
          <a:prstGeom prst="rect">
            <a:avLst/>
          </a:prstGeom>
        </p:spPr>
        <p:txBody>
          <a:bodyPr/>
          <a:lstStyle>
            <a:defPPr>
              <a:defRPr lang="en-US"/>
            </a:defPPr>
            <a:lvl1pPr marL="0" algn="l" defTabSz="457200" rtl="0" eaLnBrk="1" latinLnBrk="0" hangingPunct="1">
              <a:defRPr sz="2400" kern="1200">
                <a:solidFill>
                  <a:schemeClr val="tx1"/>
                </a:solidFill>
                <a:highlight>
                  <a:srgbClr val="FCFCFC"/>
                </a:highligh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DC1BBB0-96F0-4077-A278-0F3FB5C104D3}"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816858508"/>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511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mailto:info@taminominerals.ca" TargetMode="External"/><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1764C54-CA35-4F22-B0BE-B4C615903FE0}"/>
              </a:ext>
            </a:extLst>
          </p:cNvPr>
          <p:cNvSpPr/>
          <p:nvPr/>
        </p:nvSpPr>
        <p:spPr>
          <a:xfrm>
            <a:off x="2826765" y="3297332"/>
            <a:ext cx="7560840" cy="2168624"/>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7"/>
          <p:cNvSpPr/>
          <p:nvPr/>
        </p:nvSpPr>
        <p:spPr>
          <a:xfrm>
            <a:off x="1055440" y="5638800"/>
            <a:ext cx="913447" cy="1219200"/>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10" name="Picture 2" descr="C:\Users\Pedro Tamino Mineral\AppData\Local\Microsoft\Windows\Temporary Internet Files\Content.Outlook\KJUJJWA9\tamino minerals-0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972344"/>
            <a:ext cx="7560840" cy="2304256"/>
          </a:xfrm>
          <a:prstGeom prst="rect">
            <a:avLst/>
          </a:prstGeom>
          <a:solidFill>
            <a:schemeClr val="bg1"/>
          </a:solidFill>
        </p:spPr>
      </p:pic>
      <p:pic>
        <p:nvPicPr>
          <p:cNvPr id="3" name="Picture 2">
            <a:extLst>
              <a:ext uri="{FF2B5EF4-FFF2-40B4-BE49-F238E27FC236}">
                <a16:creationId xmlns:a16="http://schemas.microsoft.com/office/drawing/2014/main" id="{2ED67069-78D1-4756-93D4-B6EC4FB478FF}"/>
              </a:ext>
            </a:extLst>
          </p:cNvPr>
          <p:cNvPicPr>
            <a:picLocks noChangeAspect="1"/>
          </p:cNvPicPr>
          <p:nvPr/>
        </p:nvPicPr>
        <p:blipFill>
          <a:blip r:embed="rId3"/>
          <a:stretch>
            <a:fillRect/>
          </a:stretch>
        </p:blipFill>
        <p:spPr>
          <a:xfrm>
            <a:off x="2930617" y="972344"/>
            <a:ext cx="1437191" cy="1453291"/>
          </a:xfrm>
          <a:prstGeom prst="rect">
            <a:avLst/>
          </a:prstGeom>
        </p:spPr>
      </p:pic>
      <p:sp>
        <p:nvSpPr>
          <p:cNvPr id="7" name="2 Subtítulo">
            <a:extLst>
              <a:ext uri="{FF2B5EF4-FFF2-40B4-BE49-F238E27FC236}">
                <a16:creationId xmlns:a16="http://schemas.microsoft.com/office/drawing/2014/main" id="{CE47CFF1-1E06-4A92-824C-43254687D52E}"/>
              </a:ext>
            </a:extLst>
          </p:cNvPr>
          <p:cNvSpPr txBox="1">
            <a:spLocks/>
          </p:cNvSpPr>
          <p:nvPr/>
        </p:nvSpPr>
        <p:spPr>
          <a:xfrm>
            <a:off x="3693731" y="3530893"/>
            <a:ext cx="5736543" cy="2137792"/>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0"/>
              </a:spcBef>
              <a:buFont typeface="Euphemia" pitchFamily="34" charset="0"/>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600"/>
              </a:spcBef>
              <a:buFont typeface="Euphemia"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Font typeface="Euphemia"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Font typeface="Euphemia"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600"/>
              </a:spcBef>
              <a:buFont typeface="Euphemia"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600"/>
              </a:spcBef>
              <a:buFont typeface="Euphemia"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600"/>
              </a:spcBef>
              <a:buFont typeface="Euphemia" pitchFamily="34" charset="0"/>
              <a:buNone/>
              <a:defRPr sz="1800" kern="1200" baseline="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600"/>
              </a:spcBef>
              <a:buFont typeface="Euphemia" pitchFamily="34" charset="0"/>
              <a:buNone/>
              <a:defRPr sz="1800" kern="1200" baseline="0">
                <a:solidFill>
                  <a:schemeClr val="tx1">
                    <a:tint val="75000"/>
                  </a:schemeClr>
                </a:solidFill>
                <a:latin typeface="+mn-lt"/>
                <a:ea typeface="+mn-ea"/>
                <a:cs typeface="+mn-cs"/>
              </a:defRPr>
            </a:lvl9pPr>
          </a:lstStyle>
          <a:p>
            <a:pPr algn="ctr"/>
            <a:endParaRPr lang="es-MX" sz="1500" dirty="0"/>
          </a:p>
          <a:p>
            <a:pPr algn="ctr"/>
            <a:r>
              <a:rPr lang="es-MX" sz="3000" dirty="0" err="1"/>
              <a:t>September</a:t>
            </a:r>
            <a:r>
              <a:rPr lang="es-MX" sz="3000" dirty="0"/>
              <a:t> 2021</a:t>
            </a:r>
          </a:p>
          <a:p>
            <a:endParaRPr lang="es-MX" dirty="0"/>
          </a:p>
        </p:txBody>
      </p:sp>
      <p:pic>
        <p:nvPicPr>
          <p:cNvPr id="9" name="1 Imagen">
            <a:extLst>
              <a:ext uri="{FF2B5EF4-FFF2-40B4-BE49-F238E27FC236}">
                <a16:creationId xmlns:a16="http://schemas.microsoft.com/office/drawing/2014/main" id="{91D035FE-CEB4-4515-A865-5BC789153B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3725" y="1316461"/>
            <a:ext cx="1795315" cy="338461"/>
          </a:xfrm>
          <a:prstGeom prst="rect">
            <a:avLst/>
          </a:prstGeom>
        </p:spPr>
      </p:pic>
    </p:spTree>
    <p:extLst>
      <p:ext uri="{BB962C8B-B14F-4D97-AF65-F5344CB8AC3E}">
        <p14:creationId xmlns:p14="http://schemas.microsoft.com/office/powerpoint/2010/main" val="506761459"/>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94612" y="588967"/>
            <a:ext cx="7339012" cy="1239837"/>
          </a:xfrm>
        </p:spPr>
        <p:txBody>
          <a:bodyPr>
            <a:normAutofit/>
          </a:bodyPr>
          <a:lstStyle/>
          <a:p>
            <a:pPr algn="ctr"/>
            <a:r>
              <a:rPr lang="en-US" b="1" dirty="0">
                <a:solidFill>
                  <a:schemeClr val="tx1"/>
                </a:solidFill>
              </a:rPr>
              <a:t>Board of Directors</a:t>
            </a:r>
            <a:endParaRPr lang="es-ES" b="1" dirty="0"/>
          </a:p>
        </p:txBody>
      </p:sp>
      <p:sp>
        <p:nvSpPr>
          <p:cNvPr id="3" name="Marcador de contenido 2"/>
          <p:cNvSpPr>
            <a:spLocks noGrp="1"/>
          </p:cNvSpPr>
          <p:nvPr>
            <p:ph idx="1"/>
          </p:nvPr>
        </p:nvSpPr>
        <p:spPr>
          <a:xfrm>
            <a:off x="1193800" y="1841499"/>
            <a:ext cx="9798744" cy="4827861"/>
          </a:xfrm>
        </p:spPr>
        <p:txBody>
          <a:bodyPr>
            <a:normAutofit/>
          </a:bodyPr>
          <a:lstStyle/>
          <a:p>
            <a:pPr marL="0" indent="0" algn="just">
              <a:buNone/>
            </a:pPr>
            <a:r>
              <a:rPr lang="en-US" sz="4400" dirty="0">
                <a:solidFill>
                  <a:schemeClr val="tx1"/>
                </a:solidFill>
              </a:rPr>
              <a:t>Joseph Berry</a:t>
            </a:r>
            <a:r>
              <a:rPr lang="en-US" sz="4400" i="1" dirty="0">
                <a:solidFill>
                  <a:schemeClr val="tx1"/>
                </a:solidFill>
              </a:rPr>
              <a:t>, </a:t>
            </a:r>
            <a:r>
              <a:rPr lang="en-US" sz="3200" i="1" dirty="0">
                <a:solidFill>
                  <a:schemeClr val="tx1"/>
                </a:solidFill>
              </a:rPr>
              <a:t>Director</a:t>
            </a:r>
            <a:r>
              <a:rPr lang="en-US" sz="2400" i="1" dirty="0">
                <a:solidFill>
                  <a:schemeClr val="tx1"/>
                </a:solidFill>
              </a:rPr>
              <a:t> </a:t>
            </a:r>
          </a:p>
          <a:p>
            <a:pPr marL="0" indent="0" algn="just">
              <a:buNone/>
            </a:pPr>
            <a:r>
              <a:rPr lang="en-US" sz="2200" dirty="0">
                <a:solidFill>
                  <a:schemeClr val="tx1"/>
                </a:solidFill>
              </a:rPr>
              <a:t>Involved in junior resource sector for 20 years.  Co-Founder of Sierra Madre Gold Corporation. Director  As an entrepreneur, Dr. Berry has been involved with starting up several successful businesses across Canada, USA and Mexico. He has also acted as President of </a:t>
            </a:r>
            <a:r>
              <a:rPr lang="en-US" sz="2200" dirty="0" err="1">
                <a:solidFill>
                  <a:schemeClr val="tx1"/>
                </a:solidFill>
              </a:rPr>
              <a:t>Summex</a:t>
            </a:r>
            <a:r>
              <a:rPr lang="en-US" sz="2200" dirty="0">
                <a:solidFill>
                  <a:schemeClr val="tx1"/>
                </a:solidFill>
              </a:rPr>
              <a:t> Exploration </a:t>
            </a:r>
            <a:r>
              <a:rPr lang="en-US" sz="2200" dirty="0" err="1">
                <a:solidFill>
                  <a:schemeClr val="tx1"/>
                </a:solidFill>
              </a:rPr>
              <a:t>Inc</a:t>
            </a:r>
            <a:r>
              <a:rPr lang="en-US" sz="2200" dirty="0">
                <a:solidFill>
                  <a:schemeClr val="tx1"/>
                </a:solidFill>
              </a:rPr>
              <a:t>, a privately held Nevada Company. </a:t>
            </a:r>
            <a:r>
              <a:rPr lang="en-US" sz="2200" dirty="0" err="1">
                <a:solidFill>
                  <a:schemeClr val="tx1"/>
                </a:solidFill>
              </a:rPr>
              <a:t>Summex</a:t>
            </a:r>
            <a:r>
              <a:rPr lang="en-US" sz="2200" dirty="0">
                <a:solidFill>
                  <a:schemeClr val="tx1"/>
                </a:solidFill>
              </a:rPr>
              <a:t> Exploration </a:t>
            </a:r>
            <a:r>
              <a:rPr lang="en-US" sz="2200" dirty="0" err="1">
                <a:solidFill>
                  <a:schemeClr val="tx1"/>
                </a:solidFill>
              </a:rPr>
              <a:t>Inc</a:t>
            </a:r>
            <a:r>
              <a:rPr lang="en-US" sz="2200" dirty="0">
                <a:solidFill>
                  <a:schemeClr val="tx1"/>
                </a:solidFill>
              </a:rPr>
              <a:t> was responsible for starting the evaluation and acquisition of the Campo </a:t>
            </a:r>
            <a:r>
              <a:rPr lang="en-US" sz="2200" dirty="0" err="1">
                <a:solidFill>
                  <a:schemeClr val="tx1"/>
                </a:solidFill>
              </a:rPr>
              <a:t>Morado</a:t>
            </a:r>
            <a:r>
              <a:rPr lang="en-US" sz="2200" dirty="0">
                <a:solidFill>
                  <a:schemeClr val="tx1"/>
                </a:solidFill>
              </a:rPr>
              <a:t> Project, Mexico. Dr. Berry also has a strong reputation as an angel investor in the mining community and started the Sierra Madre Gold de Mexico S.A. De C.V with the </a:t>
            </a:r>
            <a:r>
              <a:rPr lang="en-US" sz="2200" dirty="0" err="1">
                <a:solidFill>
                  <a:schemeClr val="tx1"/>
                </a:solidFill>
              </a:rPr>
              <a:t>Monterde</a:t>
            </a:r>
            <a:r>
              <a:rPr lang="en-US" sz="2200" dirty="0">
                <a:solidFill>
                  <a:schemeClr val="tx1"/>
                </a:solidFill>
              </a:rPr>
              <a:t> Project in Mexico. He currently practices as a Chiropractic Physician in Chicago, IL</a:t>
            </a:r>
            <a:r>
              <a:rPr lang="en-US" sz="2400" dirty="0">
                <a:solidFill>
                  <a:schemeClr val="tx1"/>
                </a:solidFill>
              </a:rPr>
              <a:t>.</a:t>
            </a:r>
          </a:p>
          <a:p>
            <a:pPr marL="0" indent="0" algn="just">
              <a:buNone/>
            </a:pPr>
            <a:endParaRPr lang="en-US" sz="1800" dirty="0"/>
          </a:p>
        </p:txBody>
      </p:sp>
    </p:spTree>
    <p:extLst>
      <p:ext uri="{BB962C8B-B14F-4D97-AF65-F5344CB8AC3E}">
        <p14:creationId xmlns:p14="http://schemas.microsoft.com/office/powerpoint/2010/main" val="1315992514"/>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MX" b="1" dirty="0"/>
              <a:t>    Share </a:t>
            </a:r>
            <a:r>
              <a:rPr lang="es-MX" b="1" dirty="0" err="1"/>
              <a:t>Structure</a:t>
            </a:r>
            <a:r>
              <a:rPr lang="es-MX" b="1" dirty="0"/>
              <a:t> and </a:t>
            </a:r>
            <a:r>
              <a:rPr lang="es-MX" b="1" dirty="0" err="1"/>
              <a:t>Financing</a:t>
            </a:r>
            <a:endParaRPr lang="es-ES" dirty="0"/>
          </a:p>
        </p:txBody>
      </p:sp>
      <p:sp>
        <p:nvSpPr>
          <p:cNvPr id="3" name="Marcador de contenido 2"/>
          <p:cNvSpPr>
            <a:spLocks noGrp="1"/>
          </p:cNvSpPr>
          <p:nvPr>
            <p:ph idx="1"/>
          </p:nvPr>
        </p:nvSpPr>
        <p:spPr>
          <a:xfrm>
            <a:off x="1343472" y="2276872"/>
            <a:ext cx="8714929" cy="4123928"/>
          </a:xfrm>
        </p:spPr>
        <p:txBody>
          <a:bodyPr>
            <a:normAutofit/>
          </a:bodyPr>
          <a:lstStyle/>
          <a:p>
            <a:pPr marL="0" indent="0">
              <a:buNone/>
            </a:pPr>
            <a:endParaRPr lang="en-US" dirty="0"/>
          </a:p>
          <a:p>
            <a:r>
              <a:rPr lang="en-US" sz="3600" b="1" dirty="0"/>
              <a:t>Total Issued and Outstanding</a:t>
            </a:r>
            <a:r>
              <a:rPr lang="en-US" sz="3600" dirty="0"/>
              <a:t> 467,585,278</a:t>
            </a:r>
          </a:p>
          <a:p>
            <a:r>
              <a:rPr lang="en-US" sz="3600" b="1" dirty="0"/>
              <a:t>Free Trading Shares</a:t>
            </a:r>
            <a:r>
              <a:rPr lang="en-US" sz="3600" dirty="0"/>
              <a:t> 149,811,161</a:t>
            </a:r>
          </a:p>
          <a:p>
            <a:r>
              <a:rPr lang="en-US" sz="3600" b="1" dirty="0"/>
              <a:t>Price Per Share</a:t>
            </a:r>
            <a:r>
              <a:rPr lang="en-US" sz="3600" dirty="0"/>
              <a:t> Market Price</a:t>
            </a:r>
          </a:p>
          <a:p>
            <a:r>
              <a:rPr lang="en-US" sz="3600" b="1" dirty="0"/>
              <a:t>Plans to </a:t>
            </a:r>
            <a:r>
              <a:rPr lang="en-US" sz="3600" b="1" dirty="0" err="1"/>
              <a:t>uplist</a:t>
            </a:r>
            <a:r>
              <a:rPr lang="en-US" sz="3600" b="1" dirty="0"/>
              <a:t> in the TSX-V and OTC QB</a:t>
            </a:r>
          </a:p>
          <a:p>
            <a:endParaRPr lang="en-US" sz="3600" dirty="0"/>
          </a:p>
          <a:p>
            <a:pPr marL="0" indent="0">
              <a:buNone/>
            </a:pPr>
            <a:endParaRPr lang="es-E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7488" y="1919992"/>
            <a:ext cx="2067120" cy="388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9260075"/>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MX" sz="4800" b="1" dirty="0" err="1"/>
              <a:t>Contemplated</a:t>
            </a:r>
            <a:r>
              <a:rPr lang="es-MX" sz="4800" b="1" dirty="0"/>
              <a:t> 2021 &amp; 2022 </a:t>
            </a:r>
            <a:r>
              <a:rPr lang="es-MX" sz="4800" b="1" dirty="0" err="1"/>
              <a:t>Activity</a:t>
            </a:r>
            <a:endParaRPr lang="es-ES" dirty="0"/>
          </a:p>
        </p:txBody>
      </p:sp>
      <p:sp>
        <p:nvSpPr>
          <p:cNvPr id="3" name="Marcador de contenido 2"/>
          <p:cNvSpPr>
            <a:spLocks noGrp="1"/>
          </p:cNvSpPr>
          <p:nvPr>
            <p:ph idx="1"/>
          </p:nvPr>
        </p:nvSpPr>
        <p:spPr>
          <a:xfrm>
            <a:off x="1343473" y="2491264"/>
            <a:ext cx="4320479" cy="3097975"/>
          </a:xfrm>
        </p:spPr>
        <p:txBody>
          <a:bodyPr>
            <a:normAutofit/>
          </a:bodyPr>
          <a:lstStyle/>
          <a:p>
            <a:pPr marL="0" indent="0">
              <a:buNone/>
            </a:pPr>
            <a:r>
              <a:rPr lang="en-US" b="1" dirty="0"/>
              <a:t>Preparation of Geologic Reports NI 43-101</a:t>
            </a:r>
          </a:p>
          <a:p>
            <a:pPr marL="0" indent="0">
              <a:buNone/>
            </a:pPr>
            <a:r>
              <a:rPr lang="en-US" b="1" dirty="0"/>
              <a:t>Projected $2.2 Mill. USD Budget</a:t>
            </a:r>
          </a:p>
          <a:p>
            <a:pPr marL="0" indent="0">
              <a:buNone/>
            </a:pPr>
            <a:r>
              <a:rPr lang="en-US" b="1" dirty="0"/>
              <a:t>Remap and resample areas of interest</a:t>
            </a:r>
          </a:p>
          <a:p>
            <a:pPr marL="0" indent="0">
              <a:buNone/>
            </a:pPr>
            <a:r>
              <a:rPr lang="en-US" b="1" dirty="0"/>
              <a:t>Target Drill Testing (core)</a:t>
            </a:r>
          </a:p>
          <a:p>
            <a:pPr marL="0" indent="0">
              <a:buNone/>
            </a:pPr>
            <a:r>
              <a:rPr lang="en-US" b="1" dirty="0"/>
              <a:t>Mapping and Sampling within the primary exploration area.</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7488" y="1919992"/>
            <a:ext cx="2067120" cy="388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Marcador de contenido 2">
            <a:extLst>
              <a:ext uri="{FF2B5EF4-FFF2-40B4-BE49-F238E27FC236}">
                <a16:creationId xmlns:a16="http://schemas.microsoft.com/office/drawing/2014/main" id="{3A7CB793-1160-4854-8ADF-1D075720B09A}"/>
              </a:ext>
            </a:extLst>
          </p:cNvPr>
          <p:cNvSpPr txBox="1">
            <a:spLocks/>
          </p:cNvSpPr>
          <p:nvPr/>
        </p:nvSpPr>
        <p:spPr>
          <a:xfrm>
            <a:off x="6672064" y="2492546"/>
            <a:ext cx="4082188" cy="309797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b="1" dirty="0"/>
              <a:t>Completion of Topographical mapping of project</a:t>
            </a:r>
          </a:p>
          <a:p>
            <a:r>
              <a:rPr lang="en-US" b="1" dirty="0"/>
              <a:t>Geophysical IP Survey is scheduled to commence</a:t>
            </a:r>
          </a:p>
          <a:p>
            <a:r>
              <a:rPr lang="en-US" b="1" dirty="0"/>
              <a:t>2500 meter Diamond Drill Program</a:t>
            </a:r>
          </a:p>
          <a:p>
            <a:r>
              <a:rPr lang="en-US" b="1" dirty="0"/>
              <a:t>Up list into the OTC QB &amp; TSX Venture Exchange</a:t>
            </a:r>
          </a:p>
        </p:txBody>
      </p:sp>
    </p:spTree>
    <p:extLst>
      <p:ext uri="{BB962C8B-B14F-4D97-AF65-F5344CB8AC3E}">
        <p14:creationId xmlns:p14="http://schemas.microsoft.com/office/powerpoint/2010/main" val="922939055"/>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MX" sz="4800" b="1" dirty="0" err="1"/>
              <a:t>Contact</a:t>
            </a:r>
            <a:r>
              <a:rPr lang="es-MX" sz="4800" b="1" dirty="0"/>
              <a:t> </a:t>
            </a:r>
            <a:r>
              <a:rPr lang="es-MX" sz="4800" b="1" dirty="0" err="1"/>
              <a:t>Us</a:t>
            </a:r>
            <a:endParaRPr lang="es-E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6434" y="4480520"/>
            <a:ext cx="1687163" cy="317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a:extLst>
              <a:ext uri="{FF2B5EF4-FFF2-40B4-BE49-F238E27FC236}">
                <a16:creationId xmlns:a16="http://schemas.microsoft.com/office/drawing/2014/main" id="{538BEEEC-079C-4335-AE33-146E756D3765}"/>
              </a:ext>
            </a:extLst>
          </p:cNvPr>
          <p:cNvPicPr>
            <a:picLocks noChangeAspect="1"/>
          </p:cNvPicPr>
          <p:nvPr/>
        </p:nvPicPr>
        <p:blipFill>
          <a:blip r:embed="rId3"/>
          <a:stretch>
            <a:fillRect/>
          </a:stretch>
        </p:blipFill>
        <p:spPr>
          <a:xfrm>
            <a:off x="2438400" y="2492547"/>
            <a:ext cx="1687163" cy="1687163"/>
          </a:xfrm>
          <a:prstGeom prst="rect">
            <a:avLst/>
          </a:prstGeom>
        </p:spPr>
      </p:pic>
      <p:pic>
        <p:nvPicPr>
          <p:cNvPr id="9" name="Picture 8">
            <a:extLst>
              <a:ext uri="{FF2B5EF4-FFF2-40B4-BE49-F238E27FC236}">
                <a16:creationId xmlns:a16="http://schemas.microsoft.com/office/drawing/2014/main" id="{279BAFDB-C251-4E72-B05A-1A99CBB6C4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1154" y="5093017"/>
            <a:ext cx="238125" cy="238125"/>
          </a:xfrm>
          <a:prstGeom prst="rect">
            <a:avLst/>
          </a:prstGeom>
        </p:spPr>
      </p:pic>
      <p:pic>
        <p:nvPicPr>
          <p:cNvPr id="13" name="Picture 12">
            <a:extLst>
              <a:ext uri="{FF2B5EF4-FFF2-40B4-BE49-F238E27FC236}">
                <a16:creationId xmlns:a16="http://schemas.microsoft.com/office/drawing/2014/main" id="{F3B6710D-2B54-49D6-8310-A2A4BFA357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69720" y="5093017"/>
            <a:ext cx="238125" cy="238125"/>
          </a:xfrm>
          <a:prstGeom prst="rect">
            <a:avLst/>
          </a:prstGeom>
        </p:spPr>
      </p:pic>
      <p:pic>
        <p:nvPicPr>
          <p:cNvPr id="15" name="Picture 14">
            <a:extLst>
              <a:ext uri="{FF2B5EF4-FFF2-40B4-BE49-F238E27FC236}">
                <a16:creationId xmlns:a16="http://schemas.microsoft.com/office/drawing/2014/main" id="{889139EA-5EF1-475E-BC82-5CD3EF2C25E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78286" y="5093018"/>
            <a:ext cx="238125" cy="238125"/>
          </a:xfrm>
          <a:prstGeom prst="rect">
            <a:avLst/>
          </a:prstGeom>
        </p:spPr>
      </p:pic>
      <p:pic>
        <p:nvPicPr>
          <p:cNvPr id="7" name="Picture 6" descr="Logo, icon&#10;&#10;Description automatically generated">
            <a:extLst>
              <a:ext uri="{FF2B5EF4-FFF2-40B4-BE49-F238E27FC236}">
                <a16:creationId xmlns:a16="http://schemas.microsoft.com/office/drawing/2014/main" id="{862CA7B7-82A7-4ECF-B2F9-3527513E321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7592613" y="5092192"/>
            <a:ext cx="238124" cy="238124"/>
          </a:xfrm>
          <a:prstGeom prst="rect">
            <a:avLst/>
          </a:prstGeom>
        </p:spPr>
      </p:pic>
      <p:sp>
        <p:nvSpPr>
          <p:cNvPr id="14" name="TextBox 13">
            <a:extLst>
              <a:ext uri="{FF2B5EF4-FFF2-40B4-BE49-F238E27FC236}">
                <a16:creationId xmlns:a16="http://schemas.microsoft.com/office/drawing/2014/main" id="{1F57F32F-0489-411F-9828-14A18BD413B4}"/>
              </a:ext>
            </a:extLst>
          </p:cNvPr>
          <p:cNvSpPr txBox="1"/>
          <p:nvPr/>
        </p:nvSpPr>
        <p:spPr>
          <a:xfrm>
            <a:off x="6384031" y="2492546"/>
            <a:ext cx="4248473" cy="2308324"/>
          </a:xfrm>
          <a:prstGeom prst="rect">
            <a:avLst/>
          </a:prstGeom>
          <a:noFill/>
        </p:spPr>
        <p:txBody>
          <a:bodyPr wrap="square">
            <a:spAutoFit/>
          </a:bodyPr>
          <a:lstStyle/>
          <a:p>
            <a:pPr marL="0" indent="0">
              <a:buNone/>
            </a:pPr>
            <a:r>
              <a:rPr lang="en-US" sz="2400" b="1" dirty="0"/>
              <a:t>Pedro Villagran Garcia</a:t>
            </a:r>
          </a:p>
          <a:p>
            <a:pPr marL="0" indent="0">
              <a:buNone/>
            </a:pPr>
            <a:r>
              <a:rPr lang="en-US" sz="2400" dirty="0"/>
              <a:t>President &amp; CEO</a:t>
            </a:r>
          </a:p>
          <a:p>
            <a:pPr marL="0" indent="0">
              <a:buNone/>
            </a:pPr>
            <a:r>
              <a:rPr lang="en-US" sz="2400" dirty="0" err="1"/>
              <a:t>Tamino</a:t>
            </a:r>
            <a:r>
              <a:rPr lang="en-US" sz="2400" dirty="0"/>
              <a:t> Minerals Inc. </a:t>
            </a:r>
          </a:p>
          <a:p>
            <a:pPr marL="0" indent="0">
              <a:buNone/>
            </a:pPr>
            <a:r>
              <a:rPr lang="en-US" sz="2400" dirty="0"/>
              <a:t>OTC: TINO</a:t>
            </a:r>
          </a:p>
          <a:p>
            <a:pPr marL="0" indent="0">
              <a:buNone/>
            </a:pPr>
            <a:r>
              <a:rPr lang="en-US" sz="2400" dirty="0"/>
              <a:t>1-416-602-4892</a:t>
            </a:r>
          </a:p>
          <a:p>
            <a:pPr marL="0" indent="0">
              <a:buNone/>
            </a:pPr>
            <a:r>
              <a:rPr lang="en-US" sz="2400" dirty="0">
                <a:hlinkClick r:id="rId8"/>
              </a:rPr>
              <a:t>info@taminominerals.ca</a:t>
            </a:r>
            <a:endParaRPr lang="en-US" sz="2400" dirty="0"/>
          </a:p>
        </p:txBody>
      </p:sp>
      <p:sp>
        <p:nvSpPr>
          <p:cNvPr id="11" name="TextBox 10">
            <a:extLst>
              <a:ext uri="{FF2B5EF4-FFF2-40B4-BE49-F238E27FC236}">
                <a16:creationId xmlns:a16="http://schemas.microsoft.com/office/drawing/2014/main" id="{AF4DFCE9-F2CA-49FF-B9AA-C002ADBABC1B}"/>
              </a:ext>
            </a:extLst>
          </p:cNvPr>
          <p:cNvSpPr txBox="1"/>
          <p:nvPr/>
        </p:nvSpPr>
        <p:spPr>
          <a:xfrm>
            <a:off x="7830737" y="5013176"/>
            <a:ext cx="3324943" cy="369332"/>
          </a:xfrm>
          <a:prstGeom prst="rect">
            <a:avLst/>
          </a:prstGeom>
          <a:noFill/>
        </p:spPr>
        <p:txBody>
          <a:bodyPr wrap="square" rtlCol="0">
            <a:spAutoFit/>
          </a:bodyPr>
          <a:lstStyle/>
          <a:p>
            <a:r>
              <a:rPr lang="en-US" sz="1800" dirty="0"/>
              <a:t> </a:t>
            </a:r>
            <a:r>
              <a:rPr lang="en-US" sz="1800" dirty="0" err="1"/>
              <a:t>taminominerals</a:t>
            </a:r>
            <a:endParaRPr lang="en-US" dirty="0"/>
          </a:p>
        </p:txBody>
      </p:sp>
    </p:spTree>
    <p:extLst>
      <p:ext uri="{BB962C8B-B14F-4D97-AF65-F5344CB8AC3E}">
        <p14:creationId xmlns:p14="http://schemas.microsoft.com/office/powerpoint/2010/main" val="2540837984"/>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ABD07F8-1ED1-46AB-B904-4470A220D07F}"/>
              </a:ext>
            </a:extLst>
          </p:cNvPr>
          <p:cNvSpPr>
            <a:spLocks noGrp="1"/>
          </p:cNvSpPr>
          <p:nvPr>
            <p:ph idx="1"/>
          </p:nvPr>
        </p:nvSpPr>
        <p:spPr/>
        <p:txBody>
          <a:bodyPr>
            <a:normAutofit lnSpcReduction="10000"/>
          </a:bodyPr>
          <a:lstStyle/>
          <a:p>
            <a:r>
              <a:rPr lang="en-US" sz="1800" dirty="0">
                <a:solidFill>
                  <a:schemeClr val="tx1">
                    <a:lumMod val="95000"/>
                    <a:lumOff val="5000"/>
                  </a:schemeClr>
                </a:solidFill>
                <a:latin typeface="Arial" panose="020B0604020202020204" pitchFamily="34" charset="0"/>
                <a:cs typeface="Arial" panose="020B0604020202020204" pitchFamily="34" charset="0"/>
              </a:rPr>
              <a:t>This presentation may contain forward-looking statements that involve a number of risks and uncertainties, including statements regarding the outlook for the Company’s business and operational results. By nature, these risks and uncertainties could cause actual results to differ materially from what has been indicated. Risk factors that could cause actual results to differ materially from any forward-looking statement include, but are not limited to </a:t>
            </a:r>
            <a:r>
              <a:rPr lang="en-CA" sz="1800" dirty="0">
                <a:solidFill>
                  <a:schemeClr val="tx1">
                    <a:lumMod val="95000"/>
                    <a:lumOff val="5000"/>
                  </a:schemeClr>
                </a:solidFill>
                <a:latin typeface="Arial" panose="020B0604020202020204" pitchFamily="34" charset="0"/>
                <a:cs typeface="Arial" panose="020B0604020202020204" pitchFamily="34" charset="0"/>
              </a:rPr>
              <a:t>variations in the nature, quality and quantity of any mineral deposits that may be located, </a:t>
            </a:r>
            <a:r>
              <a:rPr lang="en-US" sz="1800" dirty="0">
                <a:solidFill>
                  <a:schemeClr val="tx1">
                    <a:lumMod val="95000"/>
                    <a:lumOff val="5000"/>
                  </a:schemeClr>
                </a:solidFill>
                <a:latin typeface="Arial" panose="020B0604020202020204" pitchFamily="34" charset="0"/>
                <a:cs typeface="Arial" panose="020B0604020202020204" pitchFamily="34" charset="0"/>
              </a:rPr>
              <a:t>being unsuccessful in establishing mineral resources and reserves, inability </a:t>
            </a:r>
            <a:r>
              <a:rPr lang="en-CA" sz="1800" dirty="0">
                <a:solidFill>
                  <a:schemeClr val="tx1">
                    <a:lumMod val="95000"/>
                    <a:lumOff val="5000"/>
                  </a:schemeClr>
                </a:solidFill>
                <a:latin typeface="Arial" panose="020B0604020202020204" pitchFamily="34" charset="0"/>
                <a:cs typeface="Arial" panose="020B0604020202020204" pitchFamily="34" charset="0"/>
              </a:rPr>
              <a:t>to produce minerals from its properties successfully or profitably</a:t>
            </a:r>
            <a:r>
              <a:rPr lang="en-US" sz="1800" dirty="0">
                <a:solidFill>
                  <a:schemeClr val="tx1">
                    <a:lumMod val="95000"/>
                    <a:lumOff val="5000"/>
                  </a:schemeClr>
                </a:solidFill>
                <a:latin typeface="Arial" panose="020B0604020202020204" pitchFamily="34" charset="0"/>
                <a:cs typeface="Arial" panose="020B0604020202020204" pitchFamily="34" charset="0"/>
              </a:rPr>
              <a:t>, capital and operating costs varying significantly from estimates, delays or failure in obtaining governmental, environmental or other project approvals and being unable </a:t>
            </a:r>
            <a:r>
              <a:rPr lang="en-CA" sz="1800" dirty="0">
                <a:solidFill>
                  <a:schemeClr val="tx1">
                    <a:lumMod val="95000"/>
                    <a:lumOff val="5000"/>
                  </a:schemeClr>
                </a:solidFill>
                <a:latin typeface="Arial" panose="020B0604020202020204" pitchFamily="34" charset="0"/>
                <a:cs typeface="Arial" panose="020B0604020202020204" pitchFamily="34" charset="0"/>
              </a:rPr>
              <a:t>to raise the necessary capital or to be fully able to implement its business strategies.  Forward looking statements are made based on management's beliefs, estimates, assumptions and opinions on the date the statements are made. Although the Company believes that such statements are reasonable, it can give no assurance that such expectations will prove to be correct and the</a:t>
            </a:r>
            <a:r>
              <a:rPr lang="en-US" sz="1800" dirty="0">
                <a:solidFill>
                  <a:schemeClr val="tx1">
                    <a:lumMod val="95000"/>
                    <a:lumOff val="5000"/>
                  </a:schemeClr>
                </a:solidFill>
                <a:latin typeface="Arial" panose="020B0604020202020204" pitchFamily="34" charset="0"/>
                <a:cs typeface="Arial" panose="020B0604020202020204" pitchFamily="34" charset="0"/>
              </a:rPr>
              <a:t> Company undertakes no obligation to update publicly or otherwise revise any forward-looking information as a result of new information, future results or other such factors that affect this information, except as required by law.</a:t>
            </a:r>
            <a:endParaRPr lang="en-CA" sz="1800" dirty="0">
              <a:solidFill>
                <a:schemeClr val="tx1">
                  <a:lumMod val="95000"/>
                  <a:lumOff val="5000"/>
                </a:schemeClr>
              </a:solidFill>
              <a:latin typeface="Arial" panose="020B0604020202020204" pitchFamily="34" charset="0"/>
              <a:cs typeface="Arial" panose="020B0604020202020204" pitchFamily="34" charset="0"/>
            </a:endParaRPr>
          </a:p>
          <a:p>
            <a:endParaRPr lang="en-US" sz="1800" dirty="0"/>
          </a:p>
        </p:txBody>
      </p:sp>
      <p:sp>
        <p:nvSpPr>
          <p:cNvPr id="3" name="Title 2">
            <a:extLst>
              <a:ext uri="{FF2B5EF4-FFF2-40B4-BE49-F238E27FC236}">
                <a16:creationId xmlns:a16="http://schemas.microsoft.com/office/drawing/2014/main" id="{21AF8906-D8F8-4296-9B09-F4C35DE610E2}"/>
              </a:ext>
            </a:extLst>
          </p:cNvPr>
          <p:cNvSpPr>
            <a:spLocks noGrp="1"/>
          </p:cNvSpPr>
          <p:nvPr>
            <p:ph type="title"/>
          </p:nvPr>
        </p:nvSpPr>
        <p:spPr/>
        <p:txBody>
          <a:bodyPr/>
          <a:lstStyle/>
          <a:p>
            <a:r>
              <a:rPr lang="en-US" dirty="0"/>
              <a:t>Forward Looking Statements</a:t>
            </a:r>
          </a:p>
        </p:txBody>
      </p:sp>
    </p:spTree>
    <p:extLst>
      <p:ext uri="{BB962C8B-B14F-4D97-AF65-F5344CB8AC3E}">
        <p14:creationId xmlns:p14="http://schemas.microsoft.com/office/powerpoint/2010/main" val="1017762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MX" sz="6000" b="1" dirty="0" err="1"/>
              <a:t>Mining</a:t>
            </a:r>
            <a:r>
              <a:rPr lang="es-MX" sz="6000" b="1" dirty="0"/>
              <a:t> </a:t>
            </a:r>
            <a:r>
              <a:rPr lang="es-MX" sz="6000" b="1" dirty="0" err="1"/>
              <a:t>Projects</a:t>
            </a:r>
            <a:endParaRPr lang="es-ES" sz="6000" dirty="0"/>
          </a:p>
        </p:txBody>
      </p:sp>
      <p:sp>
        <p:nvSpPr>
          <p:cNvPr id="5" name="Content Placeholder 4">
            <a:extLst>
              <a:ext uri="{FF2B5EF4-FFF2-40B4-BE49-F238E27FC236}">
                <a16:creationId xmlns:a16="http://schemas.microsoft.com/office/drawing/2014/main" id="{0B1AD305-FDE8-41F0-9F8B-E1A2FC1701F1}"/>
              </a:ext>
            </a:extLst>
          </p:cNvPr>
          <p:cNvSpPr>
            <a:spLocks noGrp="1"/>
          </p:cNvSpPr>
          <p:nvPr>
            <p:ph idx="1"/>
          </p:nvPr>
        </p:nvSpPr>
        <p:spPr>
          <a:noFill/>
        </p:spPr>
        <p:txBody>
          <a:bodyPr/>
          <a:lstStyle/>
          <a:p>
            <a:endParaRPr lang="en-US" dirty="0"/>
          </a:p>
        </p:txBody>
      </p:sp>
      <p:sp>
        <p:nvSpPr>
          <p:cNvPr id="8" name="Marcador de contenido 2">
            <a:extLst>
              <a:ext uri="{FF2B5EF4-FFF2-40B4-BE49-F238E27FC236}">
                <a16:creationId xmlns:a16="http://schemas.microsoft.com/office/drawing/2014/main" id="{C42EFFBF-5848-4700-8E38-65C993DFD866}"/>
              </a:ext>
            </a:extLst>
          </p:cNvPr>
          <p:cNvSpPr txBox="1">
            <a:spLocks/>
          </p:cNvSpPr>
          <p:nvPr/>
        </p:nvSpPr>
        <p:spPr>
          <a:xfrm>
            <a:off x="1271464" y="1916832"/>
            <a:ext cx="7339012" cy="480060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endParaRPr lang="en-US"/>
          </a:p>
          <a:p>
            <a:r>
              <a:rPr lang="en-US" sz="3200" b="1"/>
              <a:t>The Company holds 3 mining Exploration Projects</a:t>
            </a:r>
            <a:endParaRPr lang="en-US" sz="3200"/>
          </a:p>
          <a:p>
            <a:r>
              <a:rPr lang="en-US" sz="3200" b="1"/>
              <a:t>Location: Sonora, Mexico</a:t>
            </a:r>
            <a:endParaRPr lang="en-US" sz="3200"/>
          </a:p>
          <a:p>
            <a:r>
              <a:rPr lang="en-US" sz="3200" b="1"/>
              <a:t>Description of Main Activity: The 3 Projects are to explore  Precious Metals </a:t>
            </a:r>
          </a:p>
          <a:p>
            <a:endParaRPr lang="en-US" sz="3600"/>
          </a:p>
          <a:p>
            <a:pPr marL="0" indent="0">
              <a:buFont typeface="Calibri" panose="020F0502020204030204" pitchFamily="34" charset="0"/>
              <a:buNone/>
            </a:pPr>
            <a:endParaRPr lang="es-ES" dirty="0"/>
          </a:p>
        </p:txBody>
      </p:sp>
    </p:spTree>
    <p:extLst>
      <p:ext uri="{BB962C8B-B14F-4D97-AF65-F5344CB8AC3E}">
        <p14:creationId xmlns:p14="http://schemas.microsoft.com/office/powerpoint/2010/main" val="2696051435"/>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E103A-47A3-4E37-8DB7-FC2CF7F1E938}"/>
              </a:ext>
            </a:extLst>
          </p:cNvPr>
          <p:cNvSpPr>
            <a:spLocks noGrp="1"/>
          </p:cNvSpPr>
          <p:nvPr>
            <p:ph type="title"/>
          </p:nvPr>
        </p:nvSpPr>
        <p:spPr/>
        <p:txBody>
          <a:bodyPr/>
          <a:lstStyle/>
          <a:p>
            <a:pPr algn="ctr"/>
            <a:r>
              <a:rPr lang="en-US" sz="4800" dirty="0">
                <a:latin typeface="+mn-lt"/>
              </a:rPr>
              <a:t>El Volcan Project Gold Project</a:t>
            </a:r>
            <a:endParaRPr lang="en-US" dirty="0">
              <a:latin typeface="+mn-lt"/>
            </a:endParaRPr>
          </a:p>
        </p:txBody>
      </p:sp>
      <p:pic>
        <p:nvPicPr>
          <p:cNvPr id="4" name="Picture 2">
            <a:extLst>
              <a:ext uri="{FF2B5EF4-FFF2-40B4-BE49-F238E27FC236}">
                <a16:creationId xmlns:a16="http://schemas.microsoft.com/office/drawing/2014/main" id="{9B300DA3-BC16-4356-B6A1-D093A20506B1}"/>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04815" y="1737360"/>
            <a:ext cx="5112212" cy="402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5113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2BA3D-B8E7-4028-A976-AB33BE77063B}"/>
              </a:ext>
            </a:extLst>
          </p:cNvPr>
          <p:cNvSpPr>
            <a:spLocks noGrp="1"/>
          </p:cNvSpPr>
          <p:nvPr>
            <p:ph type="title"/>
          </p:nvPr>
        </p:nvSpPr>
        <p:spPr/>
        <p:txBody>
          <a:bodyPr/>
          <a:lstStyle/>
          <a:p>
            <a:pPr algn="ctr"/>
            <a:r>
              <a:rPr lang="en-US" sz="4800" dirty="0"/>
              <a:t>El Volcan Project Gold Project</a:t>
            </a:r>
            <a:endParaRPr lang="en-US" dirty="0"/>
          </a:p>
        </p:txBody>
      </p:sp>
      <p:sp>
        <p:nvSpPr>
          <p:cNvPr id="3" name="Content Placeholder 2">
            <a:extLst>
              <a:ext uri="{FF2B5EF4-FFF2-40B4-BE49-F238E27FC236}">
                <a16:creationId xmlns:a16="http://schemas.microsoft.com/office/drawing/2014/main" id="{6F4C8E90-7B8B-4AB2-93D6-C6E2E8E3CBBE}"/>
              </a:ext>
            </a:extLst>
          </p:cNvPr>
          <p:cNvSpPr>
            <a:spLocks noGrp="1"/>
          </p:cNvSpPr>
          <p:nvPr>
            <p:ph idx="1"/>
          </p:nvPr>
        </p:nvSpPr>
        <p:spPr/>
        <p:txBody>
          <a:bodyPr>
            <a:normAutofit lnSpcReduction="10000"/>
          </a:bodyPr>
          <a:lstStyle/>
          <a:p>
            <a:pPr marL="457200" indent="-457200" fontAlgn="base">
              <a:buFontTx/>
              <a:buChar char="-"/>
            </a:pPr>
            <a:r>
              <a:rPr lang="en-US" sz="2800" b="1" dirty="0">
                <a:solidFill>
                  <a:srgbClr val="000000"/>
                </a:solidFill>
                <a:latin typeface="+mj-lt"/>
              </a:rPr>
              <a:t>Au, Ag</a:t>
            </a:r>
          </a:p>
          <a:p>
            <a:pPr marL="457200" indent="-457200" fontAlgn="base">
              <a:buFontTx/>
              <a:buChar char="-"/>
            </a:pPr>
            <a:r>
              <a:rPr lang="en-US" sz="2800" b="1" dirty="0">
                <a:solidFill>
                  <a:srgbClr val="000000"/>
                </a:solidFill>
                <a:latin typeface="+mj-lt"/>
              </a:rPr>
              <a:t>Geologic Information </a:t>
            </a:r>
          </a:p>
          <a:p>
            <a:pPr marL="457200" indent="-457200" fontAlgn="base">
              <a:buFontTx/>
              <a:buChar char="-"/>
            </a:pPr>
            <a:r>
              <a:rPr lang="en-US" sz="2800" dirty="0">
                <a:solidFill>
                  <a:srgbClr val="000000"/>
                </a:solidFill>
                <a:latin typeface="+mj-lt"/>
              </a:rPr>
              <a:t>El Volcan is located in a </a:t>
            </a:r>
            <a:r>
              <a:rPr lang="en-US" sz="2800" dirty="0" err="1">
                <a:solidFill>
                  <a:srgbClr val="000000"/>
                </a:solidFill>
                <a:latin typeface="+mj-lt"/>
              </a:rPr>
              <a:t>Metalogenic</a:t>
            </a:r>
            <a:r>
              <a:rPr lang="en-US" sz="2800" dirty="0">
                <a:solidFill>
                  <a:srgbClr val="000000"/>
                </a:solidFill>
                <a:latin typeface="+mj-lt"/>
              </a:rPr>
              <a:t> province with numerous but seemingly isolated areas of historic mining dominated by Au, Ag, Pb, Zn and Cu almost exclusively expressed </a:t>
            </a:r>
            <a:r>
              <a:rPr lang="en-US" sz="2800" dirty="0" err="1">
                <a:solidFill>
                  <a:srgbClr val="000000"/>
                </a:solidFill>
                <a:latin typeface="+mj-lt"/>
              </a:rPr>
              <a:t>surficially</a:t>
            </a:r>
            <a:r>
              <a:rPr lang="en-US" sz="2800" dirty="0">
                <a:solidFill>
                  <a:srgbClr val="000000"/>
                </a:solidFill>
                <a:latin typeface="+mj-lt"/>
              </a:rPr>
              <a:t> as veins of varying width and lengths. ​</a:t>
            </a:r>
          </a:p>
          <a:p>
            <a:pPr marL="457200" indent="-457200" fontAlgn="base">
              <a:buFontTx/>
              <a:buChar char="-"/>
            </a:pPr>
            <a:r>
              <a:rPr lang="en-US" sz="2800" dirty="0">
                <a:solidFill>
                  <a:srgbClr val="000000"/>
                </a:solidFill>
                <a:latin typeface="+mj-lt"/>
              </a:rPr>
              <a:t>The type of rock is Metamorphic of the Paleozoic quartzites, siltstone and limestones crop out within the project area. The massive quartzites tend to form the more extensive outcrops.​</a:t>
            </a:r>
          </a:p>
          <a:p>
            <a:endParaRPr lang="en-US" sz="2800" b="1" dirty="0">
              <a:latin typeface="+mj-lt"/>
            </a:endParaRPr>
          </a:p>
        </p:txBody>
      </p:sp>
    </p:spTree>
    <p:extLst>
      <p:ext uri="{BB962C8B-B14F-4D97-AF65-F5344CB8AC3E}">
        <p14:creationId xmlns:p14="http://schemas.microsoft.com/office/powerpoint/2010/main" val="2779928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2BA3D-B8E7-4028-A976-AB33BE77063B}"/>
              </a:ext>
            </a:extLst>
          </p:cNvPr>
          <p:cNvSpPr>
            <a:spLocks noGrp="1"/>
          </p:cNvSpPr>
          <p:nvPr>
            <p:ph type="title"/>
          </p:nvPr>
        </p:nvSpPr>
        <p:spPr/>
        <p:txBody>
          <a:bodyPr/>
          <a:lstStyle/>
          <a:p>
            <a:pPr algn="ctr"/>
            <a:r>
              <a:rPr lang="en-US" sz="4800" dirty="0"/>
              <a:t>El Volcan Project Gold Project</a:t>
            </a:r>
            <a:endParaRPr lang="en-US" dirty="0"/>
          </a:p>
        </p:txBody>
      </p:sp>
      <p:sp>
        <p:nvSpPr>
          <p:cNvPr id="3" name="Content Placeholder 2">
            <a:extLst>
              <a:ext uri="{FF2B5EF4-FFF2-40B4-BE49-F238E27FC236}">
                <a16:creationId xmlns:a16="http://schemas.microsoft.com/office/drawing/2014/main" id="{6F4C8E90-7B8B-4AB2-93D6-C6E2E8E3CBBE}"/>
              </a:ext>
            </a:extLst>
          </p:cNvPr>
          <p:cNvSpPr>
            <a:spLocks noGrp="1"/>
          </p:cNvSpPr>
          <p:nvPr>
            <p:ph idx="1"/>
          </p:nvPr>
        </p:nvSpPr>
        <p:spPr>
          <a:xfrm>
            <a:off x="1206500" y="1803400"/>
            <a:ext cx="9949180" cy="4192488"/>
          </a:xfrm>
        </p:spPr>
        <p:txBody>
          <a:bodyPr>
            <a:normAutofit/>
          </a:bodyPr>
          <a:lstStyle/>
          <a:p>
            <a:pPr marL="457200" indent="-457200" fontAlgn="base">
              <a:buFontTx/>
              <a:buChar char="-"/>
            </a:pPr>
            <a:r>
              <a:rPr lang="en-US" sz="2800" b="1" dirty="0">
                <a:solidFill>
                  <a:srgbClr val="000000"/>
                </a:solidFill>
                <a:latin typeface="+mj-lt"/>
              </a:rPr>
              <a:t>Au, Ag</a:t>
            </a:r>
          </a:p>
          <a:p>
            <a:pPr marL="457200" indent="-457200" fontAlgn="base">
              <a:buFontTx/>
              <a:buChar char="-"/>
            </a:pPr>
            <a:r>
              <a:rPr lang="en-US" sz="2800" b="1" dirty="0">
                <a:solidFill>
                  <a:srgbClr val="000000"/>
                </a:solidFill>
                <a:latin typeface="+mj-lt"/>
              </a:rPr>
              <a:t>Geologic Information </a:t>
            </a:r>
          </a:p>
          <a:p>
            <a:pPr marL="457200" indent="-457200" fontAlgn="base">
              <a:buFontTx/>
              <a:buChar char="-"/>
            </a:pPr>
            <a:r>
              <a:rPr lang="en-US" sz="2800" dirty="0">
                <a:solidFill>
                  <a:srgbClr val="000000"/>
                </a:solidFill>
                <a:ea typeface="Adobe Fan Heiti Std B" panose="020B0700000000000000" pitchFamily="34" charset="-128"/>
              </a:rPr>
              <a:t>Tertiary rhyolite, described as a quartz porphyry in the Geologic Map prepared by our Consultants </a:t>
            </a:r>
            <a:r>
              <a:rPr lang="en-US" sz="2800" dirty="0" err="1">
                <a:solidFill>
                  <a:srgbClr val="000000"/>
                </a:solidFill>
                <a:ea typeface="Adobe Fan Heiti Std B" panose="020B0700000000000000" pitchFamily="34" charset="-128"/>
              </a:rPr>
              <a:t>Cascabe</a:t>
            </a:r>
            <a:r>
              <a:rPr lang="en-US" sz="2800" dirty="0">
                <a:solidFill>
                  <a:srgbClr val="000000"/>
                </a:solidFill>
                <a:ea typeface="Adobe Fan Heiti Std B" panose="020B0700000000000000" pitchFamily="34" charset="-128"/>
              </a:rPr>
              <a:t>, crop out in the central part of the area.</a:t>
            </a:r>
          </a:p>
          <a:p>
            <a:pPr marL="457200" indent="-457200" fontAlgn="base">
              <a:buFontTx/>
              <a:buChar char="-"/>
            </a:pPr>
            <a:r>
              <a:rPr lang="en-US" sz="2800" dirty="0">
                <a:solidFill>
                  <a:srgbClr val="000000"/>
                </a:solidFill>
                <a:ea typeface="Adobe Fan Heiti Std B" panose="020B0700000000000000" pitchFamily="34" charset="-128"/>
              </a:rPr>
              <a:t>These rhyolite outcrops may represent two to four rhyolite domes. Intrusion (or extrusion) of these rhyolite masses could be responsible for many of the low angle faults in the area and may have played a role in mineralization. </a:t>
            </a:r>
            <a:r>
              <a:rPr lang="en-US" sz="2800" dirty="0">
                <a:solidFill>
                  <a:srgbClr val="000000"/>
                </a:solidFill>
              </a:rPr>
              <a:t>​</a:t>
            </a:r>
          </a:p>
          <a:p>
            <a:endParaRPr lang="en-US" sz="2800" b="1" dirty="0">
              <a:latin typeface="+mj-lt"/>
            </a:endParaRPr>
          </a:p>
        </p:txBody>
      </p:sp>
    </p:spTree>
    <p:extLst>
      <p:ext uri="{BB962C8B-B14F-4D97-AF65-F5344CB8AC3E}">
        <p14:creationId xmlns:p14="http://schemas.microsoft.com/office/powerpoint/2010/main" val="3391104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2BA3D-B8E7-4028-A976-AB33BE77063B}"/>
              </a:ext>
            </a:extLst>
          </p:cNvPr>
          <p:cNvSpPr>
            <a:spLocks noGrp="1"/>
          </p:cNvSpPr>
          <p:nvPr>
            <p:ph type="title"/>
          </p:nvPr>
        </p:nvSpPr>
        <p:spPr/>
        <p:txBody>
          <a:bodyPr/>
          <a:lstStyle/>
          <a:p>
            <a:pPr algn="ctr"/>
            <a:r>
              <a:rPr lang="en-US" sz="4800" dirty="0"/>
              <a:t>El Volcan Project Gold Project</a:t>
            </a:r>
            <a:endParaRPr lang="en-US" dirty="0"/>
          </a:p>
        </p:txBody>
      </p:sp>
      <p:sp>
        <p:nvSpPr>
          <p:cNvPr id="3" name="Content Placeholder 2">
            <a:extLst>
              <a:ext uri="{FF2B5EF4-FFF2-40B4-BE49-F238E27FC236}">
                <a16:creationId xmlns:a16="http://schemas.microsoft.com/office/drawing/2014/main" id="{6F4C8E90-7B8B-4AB2-93D6-C6E2E8E3CBBE}"/>
              </a:ext>
            </a:extLst>
          </p:cNvPr>
          <p:cNvSpPr>
            <a:spLocks noGrp="1"/>
          </p:cNvSpPr>
          <p:nvPr>
            <p:ph idx="1"/>
          </p:nvPr>
        </p:nvSpPr>
        <p:spPr>
          <a:xfrm>
            <a:off x="1208002" y="1798454"/>
            <a:ext cx="10172248" cy="4247562"/>
          </a:xfrm>
        </p:spPr>
        <p:txBody>
          <a:bodyPr>
            <a:normAutofit/>
          </a:bodyPr>
          <a:lstStyle/>
          <a:p>
            <a:pPr marL="457200" indent="-457200" fontAlgn="base">
              <a:buFontTx/>
              <a:buChar char="-"/>
            </a:pPr>
            <a:r>
              <a:rPr lang="en-US" sz="2800" b="1" dirty="0">
                <a:solidFill>
                  <a:srgbClr val="000000"/>
                </a:solidFill>
                <a:latin typeface="+mj-lt"/>
              </a:rPr>
              <a:t>Au, Ag</a:t>
            </a:r>
          </a:p>
          <a:p>
            <a:pPr marL="457200" indent="-457200" fontAlgn="base">
              <a:buFontTx/>
              <a:buChar char="-"/>
            </a:pPr>
            <a:r>
              <a:rPr lang="en-US" sz="2800" b="1" dirty="0">
                <a:solidFill>
                  <a:srgbClr val="000000"/>
                </a:solidFill>
                <a:latin typeface="+mj-lt"/>
              </a:rPr>
              <a:t>Geologic Information </a:t>
            </a:r>
          </a:p>
          <a:p>
            <a:pPr marL="457200" indent="-457200" fontAlgn="base">
              <a:buFontTx/>
              <a:buChar char="-"/>
            </a:pPr>
            <a:r>
              <a:rPr lang="en-US" sz="2800" dirty="0">
                <a:solidFill>
                  <a:srgbClr val="000000"/>
                </a:solidFill>
              </a:rPr>
              <a:t>Quaternary rocks are generally limited to alluvial deposits in the dry washes and locally cover some areas on ridge slopes and tops. These quaternary deposits cover a relatively large aerial portion of the adjacent areas especially in the lower, flat lying areas. ​</a:t>
            </a:r>
          </a:p>
          <a:p>
            <a:pPr marL="0" indent="0" fontAlgn="base">
              <a:buNone/>
            </a:pPr>
            <a:r>
              <a:rPr lang="en-US" sz="2800" dirty="0">
                <a:solidFill>
                  <a:srgbClr val="000000"/>
                </a:solidFill>
              </a:rPr>
              <a:t>​</a:t>
            </a:r>
          </a:p>
          <a:p>
            <a:endParaRPr lang="en-US" sz="2800" b="1" dirty="0">
              <a:latin typeface="+mj-lt"/>
            </a:endParaRPr>
          </a:p>
        </p:txBody>
      </p:sp>
    </p:spTree>
    <p:extLst>
      <p:ext uri="{BB962C8B-B14F-4D97-AF65-F5344CB8AC3E}">
        <p14:creationId xmlns:p14="http://schemas.microsoft.com/office/powerpoint/2010/main" val="750221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2BA3D-B8E7-4028-A976-AB33BE77063B}"/>
              </a:ext>
            </a:extLst>
          </p:cNvPr>
          <p:cNvSpPr>
            <a:spLocks noGrp="1"/>
          </p:cNvSpPr>
          <p:nvPr>
            <p:ph type="title"/>
          </p:nvPr>
        </p:nvSpPr>
        <p:spPr/>
        <p:txBody>
          <a:bodyPr/>
          <a:lstStyle/>
          <a:p>
            <a:pPr algn="ctr"/>
            <a:r>
              <a:rPr lang="en-US" sz="4800" dirty="0"/>
              <a:t>El Volcan Project Gold Project</a:t>
            </a:r>
            <a:endParaRPr lang="en-US" dirty="0"/>
          </a:p>
        </p:txBody>
      </p:sp>
      <p:pic>
        <p:nvPicPr>
          <p:cNvPr id="4" name="Picture 2">
            <a:extLst>
              <a:ext uri="{FF2B5EF4-FFF2-40B4-BE49-F238E27FC236}">
                <a16:creationId xmlns:a16="http://schemas.microsoft.com/office/drawing/2014/main" id="{6044FCB6-9CE9-47CD-81E4-1920E94C7E7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87488" y="1738852"/>
            <a:ext cx="6491836" cy="3706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1403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94612" y="588967"/>
            <a:ext cx="7339012" cy="1239837"/>
          </a:xfrm>
        </p:spPr>
        <p:txBody>
          <a:bodyPr>
            <a:normAutofit/>
          </a:bodyPr>
          <a:lstStyle/>
          <a:p>
            <a:pPr algn="ctr"/>
            <a:r>
              <a:rPr lang="en-US" b="1" dirty="0">
                <a:solidFill>
                  <a:schemeClr val="tx1"/>
                </a:solidFill>
              </a:rPr>
              <a:t>Board of Directors</a:t>
            </a:r>
            <a:endParaRPr lang="es-ES" b="1" dirty="0"/>
          </a:p>
        </p:txBody>
      </p:sp>
      <p:sp>
        <p:nvSpPr>
          <p:cNvPr id="3" name="Marcador de contenido 2"/>
          <p:cNvSpPr>
            <a:spLocks noGrp="1"/>
          </p:cNvSpPr>
          <p:nvPr>
            <p:ph idx="1"/>
          </p:nvPr>
        </p:nvSpPr>
        <p:spPr>
          <a:xfrm>
            <a:off x="1271464" y="1828804"/>
            <a:ext cx="9793088" cy="4952996"/>
          </a:xfrm>
        </p:spPr>
        <p:txBody>
          <a:bodyPr>
            <a:normAutofit/>
          </a:bodyPr>
          <a:lstStyle/>
          <a:p>
            <a:pPr marL="0" indent="0">
              <a:buNone/>
            </a:pPr>
            <a:r>
              <a:rPr lang="en-US" sz="4400" dirty="0">
                <a:solidFill>
                  <a:schemeClr val="tx1"/>
                </a:solidFill>
              </a:rPr>
              <a:t>Pedro Villagran Garcia </a:t>
            </a:r>
            <a:r>
              <a:rPr lang="en-US" sz="4400" i="1" dirty="0">
                <a:solidFill>
                  <a:schemeClr val="tx1"/>
                </a:solidFill>
              </a:rPr>
              <a:t>MBA, </a:t>
            </a:r>
            <a:r>
              <a:rPr lang="en-US" sz="3000" i="1" dirty="0">
                <a:solidFill>
                  <a:schemeClr val="tx1"/>
                </a:solidFill>
              </a:rPr>
              <a:t>President &amp; CEO </a:t>
            </a:r>
          </a:p>
          <a:p>
            <a:pPr marL="0" indent="0" algn="just">
              <a:buNone/>
            </a:pPr>
            <a:r>
              <a:rPr lang="en-US" sz="2400" dirty="0">
                <a:solidFill>
                  <a:schemeClr val="tx1"/>
                </a:solidFill>
              </a:rPr>
              <a:t>Involved in junior resource sector for 14 years.  Founder of Sierra Madre Gold Corporation, former director for  </a:t>
            </a:r>
            <a:r>
              <a:rPr lang="en-US" sz="2400" dirty="0" err="1">
                <a:solidFill>
                  <a:schemeClr val="tx1"/>
                </a:solidFill>
              </a:rPr>
              <a:t>Farallon</a:t>
            </a:r>
            <a:r>
              <a:rPr lang="en-US" sz="2400" dirty="0">
                <a:solidFill>
                  <a:schemeClr val="tx1"/>
                </a:solidFill>
              </a:rPr>
              <a:t> Resources Ltd.  Very strong relationships within the Mexican Federal Government. Mr. </a:t>
            </a:r>
            <a:r>
              <a:rPr lang="en-US" sz="2400" dirty="0" err="1">
                <a:solidFill>
                  <a:schemeClr val="tx1"/>
                </a:solidFill>
              </a:rPr>
              <a:t>Villagran</a:t>
            </a:r>
            <a:r>
              <a:rPr lang="en-US" sz="2400" dirty="0">
                <a:solidFill>
                  <a:schemeClr val="tx1"/>
                </a:solidFill>
              </a:rPr>
              <a:t>  Garcia has a good track record with exploration projects and a producing mine in Mexico and has been recognized for his capital  raising abilities. Mr. Villagran Garcia holds a MBA from </a:t>
            </a:r>
            <a:r>
              <a:rPr lang="en-US" sz="2400" dirty="0" err="1">
                <a:solidFill>
                  <a:schemeClr val="tx1"/>
                </a:solidFill>
              </a:rPr>
              <a:t>Insituto</a:t>
            </a:r>
            <a:r>
              <a:rPr lang="en-US" sz="2400" dirty="0">
                <a:solidFill>
                  <a:schemeClr val="tx1"/>
                </a:solidFill>
              </a:rPr>
              <a:t> </a:t>
            </a:r>
            <a:r>
              <a:rPr lang="en-US" sz="2400" dirty="0" err="1">
                <a:solidFill>
                  <a:schemeClr val="tx1"/>
                </a:solidFill>
              </a:rPr>
              <a:t>Tecnologico</a:t>
            </a:r>
            <a:r>
              <a:rPr lang="en-US" sz="2400" dirty="0">
                <a:solidFill>
                  <a:schemeClr val="tx1"/>
                </a:solidFill>
              </a:rPr>
              <a:t> de </a:t>
            </a:r>
            <a:r>
              <a:rPr lang="en-US" sz="2400" dirty="0" err="1">
                <a:solidFill>
                  <a:schemeClr val="tx1"/>
                </a:solidFill>
              </a:rPr>
              <a:t>Estudios</a:t>
            </a:r>
            <a:r>
              <a:rPr lang="en-US" sz="2400" dirty="0">
                <a:solidFill>
                  <a:schemeClr val="tx1"/>
                </a:solidFill>
              </a:rPr>
              <a:t> </a:t>
            </a:r>
            <a:r>
              <a:rPr lang="en-US" sz="2400" dirty="0" err="1">
                <a:solidFill>
                  <a:schemeClr val="tx1"/>
                </a:solidFill>
              </a:rPr>
              <a:t>Superiores</a:t>
            </a:r>
            <a:r>
              <a:rPr lang="en-US" sz="2400" dirty="0">
                <a:solidFill>
                  <a:schemeClr val="tx1"/>
                </a:solidFill>
              </a:rPr>
              <a:t> de Monterrey (ITESM), Mexico’s #1 business school. </a:t>
            </a:r>
          </a:p>
          <a:p>
            <a:pPr marL="0" indent="0" algn="just">
              <a:buNone/>
            </a:pPr>
            <a:endParaRPr lang="en-US" sz="2300" dirty="0"/>
          </a:p>
          <a:p>
            <a:pPr marL="0" indent="0" algn="just">
              <a:buNone/>
            </a:pPr>
            <a:endParaRPr lang="en-US" sz="3300" dirty="0"/>
          </a:p>
          <a:p>
            <a:pPr marL="0" indent="0" algn="just">
              <a:buNone/>
            </a:pPr>
            <a:endParaRPr lang="en-US" dirty="0"/>
          </a:p>
        </p:txBody>
      </p:sp>
    </p:spTree>
    <p:extLst>
      <p:ext uri="{BB962C8B-B14F-4D97-AF65-F5344CB8AC3E}">
        <p14:creationId xmlns:p14="http://schemas.microsoft.com/office/powerpoint/2010/main" val="4155637492"/>
      </p:ext>
    </p:extLst>
  </p:cSld>
  <p:clrMapOvr>
    <a:masterClrMapping/>
  </p:clrMapOvr>
  <p:transition spd="slow">
    <p:wipe/>
  </p:transition>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Custom 1">
      <a:majorFont>
        <a:latin typeface="Calibri"/>
        <a:ea typeface=""/>
        <a:cs typeface=""/>
      </a:majorFont>
      <a:minorFont>
        <a:latin typeface="Calibri"/>
        <a:ea typeface=""/>
        <a:cs typeface=""/>
      </a:minorFont>
    </a:fontScheme>
    <a:fmtScheme name="Milk Glass">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20C675A-9AD3-40BB-AC57-0E9EFA3E4FB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842</Words>
  <Application>Microsoft Office PowerPoint</Application>
  <PresentationFormat>Widescreen</PresentationFormat>
  <Paragraphs>57</Paragraphs>
  <Slides>13</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8" baseType="lpstr">
      <vt:lpstr>Arial</vt:lpstr>
      <vt:lpstr>Calibri</vt:lpstr>
      <vt:lpstr>Euphemia</vt:lpstr>
      <vt:lpstr>Retrospect</vt:lpstr>
      <vt:lpstr>Image</vt:lpstr>
      <vt:lpstr>PowerPoint Presentation</vt:lpstr>
      <vt:lpstr>Forward Looking Statements</vt:lpstr>
      <vt:lpstr>Mining Projects</vt:lpstr>
      <vt:lpstr>El Volcan Project Gold Project</vt:lpstr>
      <vt:lpstr>El Volcan Project Gold Project</vt:lpstr>
      <vt:lpstr>El Volcan Project Gold Project</vt:lpstr>
      <vt:lpstr>El Volcan Project Gold Project</vt:lpstr>
      <vt:lpstr>El Volcan Project Gold Project</vt:lpstr>
      <vt:lpstr>Board of Directors</vt:lpstr>
      <vt:lpstr>Board of Directors</vt:lpstr>
      <vt:lpstr>    Share Structure and Financing</vt:lpstr>
      <vt:lpstr>Contemplated 2021 &amp; 2022 Activity</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6</cp:revision>
  <dcterms:created xsi:type="dcterms:W3CDTF">2012-11-30T17:34:59Z</dcterms:created>
  <dcterms:modified xsi:type="dcterms:W3CDTF">2021-09-20T19:09:21Z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TC027879479991</vt:lpwstr>
  </property>
</Properties>
</file>